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3" r:id="rId3"/>
    <p:sldId id="270" r:id="rId4"/>
    <p:sldId id="264" r:id="rId5"/>
    <p:sldId id="287" r:id="rId6"/>
    <p:sldId id="265" r:id="rId7"/>
    <p:sldId id="266" r:id="rId8"/>
    <p:sldId id="267" r:id="rId9"/>
    <p:sldId id="268"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9CC3099-E4C3-D04F-A376-3893E2D0BFB1}"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2542699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CC3099-E4C3-D04F-A376-3893E2D0BFB1}"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6164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CC3099-E4C3-D04F-A376-3893E2D0BFB1}"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41735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9CC3099-E4C3-D04F-A376-3893E2D0BFB1}"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252470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9CC3099-E4C3-D04F-A376-3893E2D0BFB1}" type="datetimeFigureOut">
              <a:rPr lang="en-US" smtClean="0"/>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69803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9CC3099-E4C3-D04F-A376-3893E2D0BFB1}"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3108902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9CC3099-E4C3-D04F-A376-3893E2D0BFB1}" type="datetimeFigureOut">
              <a:rPr lang="en-US" smtClean="0"/>
              <a:t>2/25/24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242139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9CC3099-E4C3-D04F-A376-3893E2D0BFB1}" type="datetimeFigureOut">
              <a:rPr lang="en-US" smtClean="0"/>
              <a:t>2/25/24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41408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C3099-E4C3-D04F-A376-3893E2D0BFB1}" type="datetimeFigureOut">
              <a:rPr lang="en-US" smtClean="0"/>
              <a:t>2/25/24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99562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9CC3099-E4C3-D04F-A376-3893E2D0BFB1}"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621046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9CC3099-E4C3-D04F-A376-3893E2D0BFB1}" type="datetimeFigureOut">
              <a:rPr lang="en-US" smtClean="0"/>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7EC3A-ADD2-F247-8B0D-CEBD968672A9}" type="slidenum">
              <a:rPr lang="en-US" smtClean="0"/>
              <a:t>‹#›</a:t>
            </a:fld>
            <a:endParaRPr lang="en-US"/>
          </a:p>
        </p:txBody>
      </p:sp>
    </p:spTree>
    <p:extLst>
      <p:ext uri="{BB962C8B-B14F-4D97-AF65-F5344CB8AC3E}">
        <p14:creationId xmlns:p14="http://schemas.microsoft.com/office/powerpoint/2010/main" val="113551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CC3099-E4C3-D04F-A376-3893E2D0BFB1}" type="datetimeFigureOut">
              <a:rPr lang="en-US" smtClean="0"/>
              <a:t>2/25/24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C7EC3A-ADD2-F247-8B0D-CEBD968672A9}" type="slidenum">
              <a:rPr lang="en-US" smtClean="0"/>
              <a:t>‹#›</a:t>
            </a:fld>
            <a:endParaRPr lang="en-US"/>
          </a:p>
        </p:txBody>
      </p:sp>
    </p:spTree>
    <p:extLst>
      <p:ext uri="{BB962C8B-B14F-4D97-AF65-F5344CB8AC3E}">
        <p14:creationId xmlns:p14="http://schemas.microsoft.com/office/powerpoint/2010/main" val="22930200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uthuramanathanm/Jenkins-examp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3373-6479-DE79-14E4-CF1676595509}"/>
              </a:ext>
            </a:extLst>
          </p:cNvPr>
          <p:cNvSpPr>
            <a:spLocks noGrp="1"/>
          </p:cNvSpPr>
          <p:nvPr>
            <p:ph type="ctrTitle"/>
          </p:nvPr>
        </p:nvSpPr>
        <p:spPr/>
        <p:txBody>
          <a:bodyPr/>
          <a:lstStyle/>
          <a:p>
            <a:r>
              <a:rPr lang="en-US" dirty="0"/>
              <a:t>Jenkins- Introduction</a:t>
            </a:r>
          </a:p>
        </p:txBody>
      </p:sp>
    </p:spTree>
    <p:extLst>
      <p:ext uri="{BB962C8B-B14F-4D97-AF65-F5344CB8AC3E}">
        <p14:creationId xmlns:p14="http://schemas.microsoft.com/office/powerpoint/2010/main" val="1146054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336331"/>
            <a:ext cx="10515600" cy="5840632"/>
          </a:xfrm>
        </p:spPr>
        <p:txBody>
          <a:bodyPr>
            <a:normAutofit/>
          </a:bodyPr>
          <a:lstStyle/>
          <a:p>
            <a:pPr marL="0" indent="0">
              <a:buNone/>
            </a:pPr>
            <a:r>
              <a:rPr lang="en-US" dirty="0"/>
              <a:t>The previous slide image represents the following functions:</a:t>
            </a:r>
          </a:p>
          <a:p>
            <a:r>
              <a:rPr lang="en-US" dirty="0"/>
              <a:t>Jenkins checks the Git repository at periodic intervals for any changes made in the source code.</a:t>
            </a:r>
          </a:p>
          <a:p>
            <a:r>
              <a:rPr lang="en-US" dirty="0"/>
              <a:t>Each builds requires a different testing environment which is not possible for a single Jenkins server. In order to perform testing in different environments, Jenkins uses various Slaves as shown in the diagram.</a:t>
            </a:r>
          </a:p>
          <a:p>
            <a:r>
              <a:rPr lang="en-US" dirty="0"/>
              <a:t>Jenkins Master requests these Slaves to perform testing and to generate test reports.</a:t>
            </a:r>
          </a:p>
        </p:txBody>
      </p:sp>
    </p:spTree>
    <p:extLst>
      <p:ext uri="{BB962C8B-B14F-4D97-AF65-F5344CB8AC3E}">
        <p14:creationId xmlns:p14="http://schemas.microsoft.com/office/powerpoint/2010/main" val="264632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43919-351C-363C-496E-5586F5A83737}"/>
              </a:ext>
            </a:extLst>
          </p:cNvPr>
          <p:cNvSpPr>
            <a:spLocks noGrp="1"/>
          </p:cNvSpPr>
          <p:nvPr>
            <p:ph idx="1"/>
          </p:nvPr>
        </p:nvSpPr>
        <p:spPr>
          <a:xfrm>
            <a:off x="838200" y="367862"/>
            <a:ext cx="10515600" cy="5809101"/>
          </a:xfrm>
        </p:spPr>
        <p:txBody>
          <a:bodyPr/>
          <a:lstStyle/>
          <a:p>
            <a:pPr marL="0" indent="0">
              <a:buNone/>
            </a:pPr>
            <a:r>
              <a:rPr lang="en-US" dirty="0"/>
              <a:t>Install Jenkins on Ubuntu EC2 machine:</a:t>
            </a:r>
          </a:p>
          <a:p>
            <a:pPr marL="0" indent="0">
              <a:buNone/>
            </a:pPr>
            <a:r>
              <a:rPr lang="en-US" dirty="0"/>
              <a:t>Please follow the instruction here:</a:t>
            </a:r>
            <a:br>
              <a:rPr lang="en-US" dirty="0"/>
            </a:br>
            <a:r>
              <a:rPr lang="en-US" dirty="0"/>
              <a:t>     </a:t>
            </a:r>
            <a:r>
              <a:rPr lang="en-US" dirty="0">
                <a:hlinkClick r:id="rId2"/>
              </a:rPr>
              <a:t>https://github.com/muthuramanathanm/Jenkins-examples</a:t>
            </a:r>
            <a:endParaRPr lang="en-US" dirty="0"/>
          </a:p>
          <a:p>
            <a:r>
              <a:rPr lang="en-US" dirty="0"/>
              <a:t>create new repo</a:t>
            </a:r>
          </a:p>
          <a:p>
            <a:r>
              <a:rPr lang="en-US" dirty="0"/>
              <a:t>Clone the above repo (or) Copy all the files and commit and then push all the changes into new repo created</a:t>
            </a:r>
          </a:p>
          <a:p>
            <a:r>
              <a:rPr lang="en-US" dirty="0"/>
              <a:t>Check README doc and follow the instructions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0277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FF3A-D5AC-5E44-C8B1-2319B8B239D3}"/>
              </a:ext>
            </a:extLst>
          </p:cNvPr>
          <p:cNvSpPr>
            <a:spLocks noGrp="1"/>
          </p:cNvSpPr>
          <p:nvPr>
            <p:ph type="title"/>
          </p:nvPr>
        </p:nvSpPr>
        <p:spPr>
          <a:xfrm>
            <a:off x="838200" y="365126"/>
            <a:ext cx="10515600" cy="896116"/>
          </a:xfrm>
        </p:spPr>
        <p:txBody>
          <a:bodyPr/>
          <a:lstStyle/>
          <a:p>
            <a:r>
              <a:rPr lang="en-US" dirty="0"/>
              <a:t>How to change Home Directory:</a:t>
            </a:r>
          </a:p>
        </p:txBody>
      </p:sp>
      <p:sp>
        <p:nvSpPr>
          <p:cNvPr id="3" name="Content Placeholder 2">
            <a:extLst>
              <a:ext uri="{FF2B5EF4-FFF2-40B4-BE49-F238E27FC236}">
                <a16:creationId xmlns:a16="http://schemas.microsoft.com/office/drawing/2014/main" id="{9CB5A5B8-C8F0-C18E-4F8C-83C33B43B366}"/>
              </a:ext>
            </a:extLst>
          </p:cNvPr>
          <p:cNvSpPr>
            <a:spLocks noGrp="1"/>
          </p:cNvSpPr>
          <p:nvPr>
            <p:ph idx="1"/>
          </p:nvPr>
        </p:nvSpPr>
        <p:spPr>
          <a:xfrm>
            <a:off x="838200" y="1261242"/>
            <a:ext cx="10515600" cy="5360275"/>
          </a:xfrm>
        </p:spPr>
        <p:txBody>
          <a:bodyPr>
            <a:normAutofit fontScale="92500" lnSpcReduction="10000"/>
          </a:bodyPr>
          <a:lstStyle/>
          <a:p>
            <a:r>
              <a:rPr lang="en-US" dirty="0"/>
              <a:t>cd /var/lib/</a:t>
            </a:r>
            <a:r>
              <a:rPr lang="en-US" dirty="0" err="1"/>
              <a:t>jenkins</a:t>
            </a:r>
            <a:endParaRPr lang="en-US" dirty="0"/>
          </a:p>
          <a:p>
            <a:r>
              <a:rPr lang="en-US" dirty="0" err="1"/>
              <a:t>sudo</a:t>
            </a:r>
            <a:r>
              <a:rPr lang="en-US" dirty="0"/>
              <a:t> service </a:t>
            </a:r>
            <a:r>
              <a:rPr lang="en-US" dirty="0" err="1"/>
              <a:t>jenkins</a:t>
            </a:r>
            <a:r>
              <a:rPr lang="en-US" dirty="0"/>
              <a:t> stop</a:t>
            </a:r>
          </a:p>
          <a:p>
            <a:r>
              <a:rPr lang="en-US" dirty="0" err="1"/>
              <a:t>sudo</a:t>
            </a:r>
            <a:r>
              <a:rPr lang="en-US" dirty="0"/>
              <a:t> nano /</a:t>
            </a:r>
            <a:r>
              <a:rPr lang="en-US" dirty="0" err="1"/>
              <a:t>etc</a:t>
            </a:r>
            <a:r>
              <a:rPr lang="en-US" dirty="0"/>
              <a:t>/default/</a:t>
            </a:r>
            <a:r>
              <a:rPr lang="en-US" dirty="0" err="1"/>
              <a:t>jenkins</a:t>
            </a:r>
            <a:r>
              <a:rPr lang="en-US" dirty="0"/>
              <a:t> -&gt; Add the following line to the file to set the JENKINS_HOME variable to the new directory path:</a:t>
            </a:r>
          </a:p>
          <a:p>
            <a:r>
              <a:rPr lang="en-US" dirty="0"/>
              <a:t>JENKINS_HOME="/new/path/to/</a:t>
            </a:r>
            <a:r>
              <a:rPr lang="en-US" dirty="0" err="1"/>
              <a:t>jenkins</a:t>
            </a:r>
            <a:r>
              <a:rPr lang="en-US" dirty="0"/>
              <a:t>/home"</a:t>
            </a:r>
          </a:p>
          <a:p>
            <a:endParaRPr lang="en-US" dirty="0"/>
          </a:p>
          <a:p>
            <a:r>
              <a:rPr lang="en-US" dirty="0" err="1"/>
              <a:t>sudo</a:t>
            </a:r>
            <a:r>
              <a:rPr lang="en-US" dirty="0"/>
              <a:t> </a:t>
            </a:r>
            <a:r>
              <a:rPr lang="en-US" dirty="0" err="1"/>
              <a:t>mkdir</a:t>
            </a:r>
            <a:r>
              <a:rPr lang="en-US" dirty="0"/>
              <a:t> -p /new/path/to/</a:t>
            </a:r>
            <a:r>
              <a:rPr lang="en-US" dirty="0" err="1"/>
              <a:t>jenkins</a:t>
            </a:r>
            <a:r>
              <a:rPr lang="en-US" dirty="0"/>
              <a:t>/home</a:t>
            </a:r>
          </a:p>
          <a:p>
            <a:r>
              <a:rPr lang="en-US" dirty="0" err="1"/>
              <a:t>sudo</a:t>
            </a:r>
            <a:r>
              <a:rPr lang="en-US" dirty="0"/>
              <a:t> </a:t>
            </a:r>
            <a:r>
              <a:rPr lang="en-US" dirty="0" err="1"/>
              <a:t>chown</a:t>
            </a:r>
            <a:r>
              <a:rPr lang="en-US" dirty="0"/>
              <a:t> -R </a:t>
            </a:r>
            <a:r>
              <a:rPr lang="en-US" dirty="0" err="1"/>
              <a:t>jenkins:jenkins</a:t>
            </a:r>
            <a:r>
              <a:rPr lang="en-US" dirty="0"/>
              <a:t> /new/path/to/</a:t>
            </a:r>
            <a:r>
              <a:rPr lang="en-US" dirty="0" err="1"/>
              <a:t>jenkins</a:t>
            </a:r>
            <a:r>
              <a:rPr lang="en-US" dirty="0"/>
              <a:t>/home</a:t>
            </a:r>
          </a:p>
          <a:p>
            <a:r>
              <a:rPr lang="en-US" dirty="0" err="1"/>
              <a:t>sudo</a:t>
            </a:r>
            <a:r>
              <a:rPr lang="en-US" dirty="0"/>
              <a:t> mv /var/lib/</a:t>
            </a:r>
            <a:r>
              <a:rPr lang="en-US" dirty="0" err="1"/>
              <a:t>jenkins</a:t>
            </a:r>
            <a:r>
              <a:rPr lang="en-US" dirty="0"/>
              <a:t>/* /new/path/to/</a:t>
            </a:r>
            <a:r>
              <a:rPr lang="en-US" dirty="0" err="1"/>
              <a:t>jenkins</a:t>
            </a:r>
            <a:r>
              <a:rPr lang="en-US" dirty="0"/>
              <a:t>/home/</a:t>
            </a:r>
          </a:p>
          <a:p>
            <a:r>
              <a:rPr lang="en-US" dirty="0"/>
              <a:t>export JENKINS_HOME="/new/path/to/</a:t>
            </a:r>
            <a:r>
              <a:rPr lang="en-US" dirty="0" err="1"/>
              <a:t>jenkins</a:t>
            </a:r>
            <a:r>
              <a:rPr lang="en-US" dirty="0"/>
              <a:t>/home"</a:t>
            </a:r>
          </a:p>
          <a:p>
            <a:r>
              <a:rPr lang="en-US" dirty="0" err="1"/>
              <a:t>sudo</a:t>
            </a:r>
            <a:r>
              <a:rPr lang="en-US" dirty="0"/>
              <a:t> service </a:t>
            </a:r>
            <a:r>
              <a:rPr lang="en-US" dirty="0" err="1"/>
              <a:t>jenkins</a:t>
            </a:r>
            <a:r>
              <a:rPr lang="en-US" dirty="0"/>
              <a:t> restart</a:t>
            </a:r>
          </a:p>
          <a:p>
            <a:r>
              <a:rPr lang="en-US" dirty="0"/>
              <a:t>ls -a /new/path/to/</a:t>
            </a:r>
            <a:r>
              <a:rPr lang="en-US" dirty="0" err="1"/>
              <a:t>jenkins</a:t>
            </a:r>
            <a:r>
              <a:rPr lang="en-US" dirty="0"/>
              <a:t>/home/</a:t>
            </a:r>
          </a:p>
        </p:txBody>
      </p:sp>
    </p:spTree>
    <p:extLst>
      <p:ext uri="{BB962C8B-B14F-4D97-AF65-F5344CB8AC3E}">
        <p14:creationId xmlns:p14="http://schemas.microsoft.com/office/powerpoint/2010/main" val="40969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BCA12-12C9-2DED-6A91-BC40E6F4BA5D}"/>
              </a:ext>
            </a:extLst>
          </p:cNvPr>
          <p:cNvSpPr>
            <a:spLocks noGrp="1"/>
          </p:cNvSpPr>
          <p:nvPr>
            <p:ph idx="1"/>
          </p:nvPr>
        </p:nvSpPr>
        <p:spPr>
          <a:xfrm>
            <a:off x="838200" y="617838"/>
            <a:ext cx="10515600" cy="5559125"/>
          </a:xfrm>
        </p:spPr>
        <p:txBody>
          <a:bodyPr/>
          <a:lstStyle/>
          <a:p>
            <a:pPr marL="0" indent="0">
              <a:buNone/>
            </a:pPr>
            <a:r>
              <a:rPr lang="en-US" dirty="0"/>
              <a:t>Create a new User:</a:t>
            </a:r>
          </a:p>
          <a:p>
            <a:r>
              <a:rPr lang="en-US" dirty="0"/>
              <a:t>Navigate to Jenkins and log in as a user with administrative privileges.</a:t>
            </a:r>
          </a:p>
          <a:p>
            <a:r>
              <a:rPr lang="en-US" dirty="0"/>
              <a:t>Click on "Manage Jenkins" from the dashboard.</a:t>
            </a:r>
          </a:p>
          <a:p>
            <a:r>
              <a:rPr lang="en-US" dirty="0"/>
              <a:t>Select "Manage Users" and then "Create User".</a:t>
            </a:r>
          </a:p>
          <a:p>
            <a:r>
              <a:rPr lang="en-US" dirty="0"/>
              <a:t>Fill in the user details such as username, password, full name, and email address.</a:t>
            </a:r>
          </a:p>
          <a:p>
            <a:r>
              <a:rPr lang="en-US" dirty="0"/>
              <a:t>Click "Create User" to add the user to Jenkins.</a:t>
            </a:r>
          </a:p>
          <a:p>
            <a:endParaRPr lang="en-US" dirty="0"/>
          </a:p>
        </p:txBody>
      </p:sp>
    </p:spTree>
    <p:extLst>
      <p:ext uri="{BB962C8B-B14F-4D97-AF65-F5344CB8AC3E}">
        <p14:creationId xmlns:p14="http://schemas.microsoft.com/office/powerpoint/2010/main" val="3543041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571F20-D5D8-AC92-0DC7-E6065C5CA06C}"/>
              </a:ext>
            </a:extLst>
          </p:cNvPr>
          <p:cNvSpPr>
            <a:spLocks noGrp="1"/>
          </p:cNvSpPr>
          <p:nvPr>
            <p:ph idx="1"/>
          </p:nvPr>
        </p:nvSpPr>
        <p:spPr>
          <a:xfrm>
            <a:off x="838200" y="294290"/>
            <a:ext cx="10515600" cy="5956246"/>
          </a:xfrm>
        </p:spPr>
        <p:txBody>
          <a:bodyPr/>
          <a:lstStyle/>
          <a:p>
            <a:pPr marL="0" indent="0">
              <a:buNone/>
            </a:pPr>
            <a:r>
              <a:rPr lang="en-US" dirty="0"/>
              <a:t>You can login using the user newly created</a:t>
            </a:r>
            <a:br>
              <a:rPr lang="en-US" dirty="0"/>
            </a:br>
            <a:endParaRPr lang="en-US" dirty="0"/>
          </a:p>
        </p:txBody>
      </p:sp>
      <p:pic>
        <p:nvPicPr>
          <p:cNvPr id="7" name="Content Placeholder 3">
            <a:extLst>
              <a:ext uri="{FF2B5EF4-FFF2-40B4-BE49-F238E27FC236}">
                <a16:creationId xmlns:a16="http://schemas.microsoft.com/office/drawing/2014/main" id="{E569BC31-54D9-233E-2802-E4FEFA71284F}"/>
              </a:ext>
            </a:extLst>
          </p:cNvPr>
          <p:cNvPicPr>
            <a:picLocks noChangeAspect="1"/>
          </p:cNvPicPr>
          <p:nvPr/>
        </p:nvPicPr>
        <p:blipFill>
          <a:blip r:embed="rId2"/>
          <a:stretch>
            <a:fillRect/>
          </a:stretch>
        </p:blipFill>
        <p:spPr>
          <a:xfrm>
            <a:off x="838200" y="1149838"/>
            <a:ext cx="3728510" cy="3411651"/>
          </a:xfrm>
          <a:prstGeom prst="rect">
            <a:avLst/>
          </a:prstGeom>
        </p:spPr>
      </p:pic>
      <p:pic>
        <p:nvPicPr>
          <p:cNvPr id="8" name="Picture 7">
            <a:extLst>
              <a:ext uri="{FF2B5EF4-FFF2-40B4-BE49-F238E27FC236}">
                <a16:creationId xmlns:a16="http://schemas.microsoft.com/office/drawing/2014/main" id="{8F290094-B7D9-61BB-DEE5-7D8B33B2EE49}"/>
              </a:ext>
            </a:extLst>
          </p:cNvPr>
          <p:cNvPicPr>
            <a:picLocks noChangeAspect="1"/>
          </p:cNvPicPr>
          <p:nvPr/>
        </p:nvPicPr>
        <p:blipFill>
          <a:blip r:embed="rId3"/>
          <a:stretch>
            <a:fillRect/>
          </a:stretch>
        </p:blipFill>
        <p:spPr>
          <a:xfrm>
            <a:off x="5034454" y="1277237"/>
            <a:ext cx="5084930" cy="2422404"/>
          </a:xfrm>
          <a:prstGeom prst="rect">
            <a:avLst/>
          </a:prstGeom>
        </p:spPr>
      </p:pic>
    </p:spTree>
    <p:extLst>
      <p:ext uri="{BB962C8B-B14F-4D97-AF65-F5344CB8AC3E}">
        <p14:creationId xmlns:p14="http://schemas.microsoft.com/office/powerpoint/2010/main" val="406635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3C02-BAC9-7821-58AA-9B31E85912AC}"/>
              </a:ext>
            </a:extLst>
          </p:cNvPr>
          <p:cNvSpPr>
            <a:spLocks noGrp="1"/>
          </p:cNvSpPr>
          <p:nvPr>
            <p:ph type="title"/>
          </p:nvPr>
        </p:nvSpPr>
        <p:spPr/>
        <p:txBody>
          <a:bodyPr/>
          <a:lstStyle/>
          <a:p>
            <a:r>
              <a:rPr lang="en-US" dirty="0"/>
              <a:t>Manage user</a:t>
            </a:r>
          </a:p>
        </p:txBody>
      </p:sp>
      <p:pic>
        <p:nvPicPr>
          <p:cNvPr id="4" name="Content Placeholder 3">
            <a:extLst>
              <a:ext uri="{FF2B5EF4-FFF2-40B4-BE49-F238E27FC236}">
                <a16:creationId xmlns:a16="http://schemas.microsoft.com/office/drawing/2014/main" id="{CC4A9A49-28CF-6135-F1FB-3C7F8DD193AC}"/>
              </a:ext>
            </a:extLst>
          </p:cNvPr>
          <p:cNvPicPr>
            <a:picLocks noGrp="1" noChangeAspect="1"/>
          </p:cNvPicPr>
          <p:nvPr>
            <p:ph idx="1"/>
          </p:nvPr>
        </p:nvPicPr>
        <p:blipFill>
          <a:blip r:embed="rId2"/>
          <a:stretch>
            <a:fillRect/>
          </a:stretch>
        </p:blipFill>
        <p:spPr>
          <a:xfrm>
            <a:off x="649013" y="1495690"/>
            <a:ext cx="8684173" cy="1794887"/>
          </a:xfrm>
          <a:prstGeom prst="rect">
            <a:avLst/>
          </a:prstGeom>
        </p:spPr>
      </p:pic>
      <p:pic>
        <p:nvPicPr>
          <p:cNvPr id="5" name="Picture 4">
            <a:extLst>
              <a:ext uri="{FF2B5EF4-FFF2-40B4-BE49-F238E27FC236}">
                <a16:creationId xmlns:a16="http://schemas.microsoft.com/office/drawing/2014/main" id="{AC42FE66-074C-D10D-A639-59F5C43EDA32}"/>
              </a:ext>
            </a:extLst>
          </p:cNvPr>
          <p:cNvPicPr>
            <a:picLocks noChangeAspect="1"/>
          </p:cNvPicPr>
          <p:nvPr/>
        </p:nvPicPr>
        <p:blipFill>
          <a:blip r:embed="rId3"/>
          <a:stretch>
            <a:fillRect/>
          </a:stretch>
        </p:blipFill>
        <p:spPr>
          <a:xfrm>
            <a:off x="727841" y="3290577"/>
            <a:ext cx="6650421" cy="3467438"/>
          </a:xfrm>
          <a:prstGeom prst="rect">
            <a:avLst/>
          </a:prstGeom>
        </p:spPr>
      </p:pic>
    </p:spTree>
    <p:extLst>
      <p:ext uri="{BB962C8B-B14F-4D97-AF65-F5344CB8AC3E}">
        <p14:creationId xmlns:p14="http://schemas.microsoft.com/office/powerpoint/2010/main" val="423729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4622-3610-3071-7946-925489BFFD0F}"/>
              </a:ext>
            </a:extLst>
          </p:cNvPr>
          <p:cNvSpPr>
            <a:spLocks noGrp="1"/>
          </p:cNvSpPr>
          <p:nvPr>
            <p:ph type="title"/>
          </p:nvPr>
        </p:nvSpPr>
        <p:spPr/>
        <p:txBody>
          <a:bodyPr/>
          <a:lstStyle/>
          <a:p>
            <a:r>
              <a:rPr lang="en-US" dirty="0"/>
              <a:t>Create and manage user roles</a:t>
            </a:r>
          </a:p>
        </p:txBody>
      </p:sp>
      <p:sp>
        <p:nvSpPr>
          <p:cNvPr id="3" name="Content Placeholder 2">
            <a:extLst>
              <a:ext uri="{FF2B5EF4-FFF2-40B4-BE49-F238E27FC236}">
                <a16:creationId xmlns:a16="http://schemas.microsoft.com/office/drawing/2014/main" id="{B08424A6-18FC-942E-8925-5C5722D773B2}"/>
              </a:ext>
            </a:extLst>
          </p:cNvPr>
          <p:cNvSpPr>
            <a:spLocks noGrp="1"/>
          </p:cNvSpPr>
          <p:nvPr>
            <p:ph idx="1"/>
          </p:nvPr>
        </p:nvSpPr>
        <p:spPr>
          <a:xfrm>
            <a:off x="838200" y="1345324"/>
            <a:ext cx="10515600" cy="4831639"/>
          </a:xfrm>
        </p:spPr>
        <p:txBody>
          <a:bodyPr/>
          <a:lstStyle/>
          <a:p>
            <a:pPr marL="0" indent="0">
              <a:buNone/>
            </a:pPr>
            <a:endParaRPr lang="en-US" dirty="0"/>
          </a:p>
          <a:p>
            <a:pPr marL="0" indent="0">
              <a:buNone/>
            </a:pPr>
            <a:r>
              <a:rPr lang="en-US" dirty="0"/>
              <a:t>Manage Plugins and choose available plugins. </a:t>
            </a:r>
          </a:p>
          <a:p>
            <a:pPr marL="0" indent="0">
              <a:buNone/>
            </a:pPr>
            <a:r>
              <a:rPr lang="en-US" dirty="0"/>
              <a:t>Install Role-based authorization strategy (RBAC)</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AB34A432-1300-2ABF-B4A3-7471AB5D7798}"/>
              </a:ext>
            </a:extLst>
          </p:cNvPr>
          <p:cNvPicPr>
            <a:picLocks noChangeAspect="1"/>
          </p:cNvPicPr>
          <p:nvPr/>
        </p:nvPicPr>
        <p:blipFill>
          <a:blip r:embed="rId2"/>
          <a:stretch>
            <a:fillRect/>
          </a:stretch>
        </p:blipFill>
        <p:spPr>
          <a:xfrm>
            <a:off x="838200" y="3150425"/>
            <a:ext cx="7772400" cy="2575135"/>
          </a:xfrm>
          <a:prstGeom prst="rect">
            <a:avLst/>
          </a:prstGeom>
        </p:spPr>
      </p:pic>
    </p:spTree>
    <p:extLst>
      <p:ext uri="{BB962C8B-B14F-4D97-AF65-F5344CB8AC3E}">
        <p14:creationId xmlns:p14="http://schemas.microsoft.com/office/powerpoint/2010/main" val="316462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6A8F60-EC2A-AC4A-12F8-B7AC1F738D9B}"/>
              </a:ext>
            </a:extLst>
          </p:cNvPr>
          <p:cNvSpPr>
            <a:spLocks noGrp="1"/>
          </p:cNvSpPr>
          <p:nvPr>
            <p:ph idx="1"/>
          </p:nvPr>
        </p:nvSpPr>
        <p:spPr>
          <a:xfrm>
            <a:off x="838200" y="830317"/>
            <a:ext cx="10515600" cy="5346646"/>
          </a:xfrm>
        </p:spPr>
        <p:txBody>
          <a:bodyPr/>
          <a:lstStyle/>
          <a:p>
            <a:r>
              <a:rPr lang="en-US" dirty="0"/>
              <a:t>Login as admin and Go to manage Jenkins and select security option</a:t>
            </a:r>
          </a:p>
          <a:p>
            <a:r>
              <a:rPr lang="en-US" dirty="0"/>
              <a:t>Choose Role based strategy option from dropdown and save &amp; apply</a:t>
            </a:r>
          </a:p>
          <a:p>
            <a:endParaRPr lang="en-US" dirty="0"/>
          </a:p>
        </p:txBody>
      </p:sp>
      <p:pic>
        <p:nvPicPr>
          <p:cNvPr id="7" name="Picture 6">
            <a:extLst>
              <a:ext uri="{FF2B5EF4-FFF2-40B4-BE49-F238E27FC236}">
                <a16:creationId xmlns:a16="http://schemas.microsoft.com/office/drawing/2014/main" id="{3537145E-40DF-C3FD-D4E8-2135E44AE5B3}"/>
              </a:ext>
            </a:extLst>
          </p:cNvPr>
          <p:cNvPicPr>
            <a:picLocks noChangeAspect="1"/>
          </p:cNvPicPr>
          <p:nvPr/>
        </p:nvPicPr>
        <p:blipFill>
          <a:blip r:embed="rId2"/>
          <a:stretch>
            <a:fillRect/>
          </a:stretch>
        </p:blipFill>
        <p:spPr>
          <a:xfrm>
            <a:off x="1027670" y="2695324"/>
            <a:ext cx="5068330" cy="3332359"/>
          </a:xfrm>
          <a:prstGeom prst="rect">
            <a:avLst/>
          </a:prstGeom>
        </p:spPr>
      </p:pic>
    </p:spTree>
    <p:extLst>
      <p:ext uri="{BB962C8B-B14F-4D97-AF65-F5344CB8AC3E}">
        <p14:creationId xmlns:p14="http://schemas.microsoft.com/office/powerpoint/2010/main" val="126859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461DD9-4C0E-53A4-4ADA-3DA24480B353}"/>
              </a:ext>
            </a:extLst>
          </p:cNvPr>
          <p:cNvSpPr>
            <a:spLocks noGrp="1"/>
          </p:cNvSpPr>
          <p:nvPr>
            <p:ph idx="1"/>
          </p:nvPr>
        </p:nvSpPr>
        <p:spPr>
          <a:xfrm>
            <a:off x="838200" y="662152"/>
            <a:ext cx="10515600" cy="5514811"/>
          </a:xfrm>
        </p:spPr>
        <p:txBody>
          <a:bodyPr/>
          <a:lstStyle/>
          <a:p>
            <a:pPr marL="0" indent="0">
              <a:buNone/>
            </a:pPr>
            <a:r>
              <a:rPr lang="en-US" dirty="0"/>
              <a:t>Now you can try to login as user created(John) and see the below error. Because Role based strategy does not allow</a:t>
            </a:r>
            <a:br>
              <a:rPr lang="en-US" dirty="0"/>
            </a:br>
            <a:endParaRPr lang="en-US" dirty="0"/>
          </a:p>
          <a:p>
            <a:pPr marL="0" indent="0">
              <a:buNone/>
            </a:pPr>
            <a:r>
              <a:rPr lang="en-US" dirty="0"/>
              <a:t>																																																								</a:t>
            </a:r>
          </a:p>
          <a:p>
            <a:pPr marL="0" indent="0">
              <a:buNone/>
            </a:pPr>
            <a:endParaRPr lang="en-US" dirty="0"/>
          </a:p>
        </p:txBody>
      </p:sp>
      <p:pic>
        <p:nvPicPr>
          <p:cNvPr id="7" name="Content Placeholder 3">
            <a:extLst>
              <a:ext uri="{FF2B5EF4-FFF2-40B4-BE49-F238E27FC236}">
                <a16:creationId xmlns:a16="http://schemas.microsoft.com/office/drawing/2014/main" id="{71DBE1AA-8098-1A76-7B6A-634775744CED}"/>
              </a:ext>
            </a:extLst>
          </p:cNvPr>
          <p:cNvPicPr>
            <a:picLocks noChangeAspect="1"/>
          </p:cNvPicPr>
          <p:nvPr/>
        </p:nvPicPr>
        <p:blipFill>
          <a:blip r:embed="rId2"/>
          <a:stretch>
            <a:fillRect/>
          </a:stretch>
        </p:blipFill>
        <p:spPr>
          <a:xfrm>
            <a:off x="1054100" y="1741273"/>
            <a:ext cx="7311424" cy="2623458"/>
          </a:xfrm>
          <a:prstGeom prst="rect">
            <a:avLst/>
          </a:prstGeom>
        </p:spPr>
      </p:pic>
    </p:spTree>
    <p:extLst>
      <p:ext uri="{BB962C8B-B14F-4D97-AF65-F5344CB8AC3E}">
        <p14:creationId xmlns:p14="http://schemas.microsoft.com/office/powerpoint/2010/main" val="136671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C963-D00E-B0F1-BF28-8C9D599D4D1B}"/>
              </a:ext>
            </a:extLst>
          </p:cNvPr>
          <p:cNvSpPr>
            <a:spLocks noGrp="1"/>
          </p:cNvSpPr>
          <p:nvPr>
            <p:ph type="title"/>
          </p:nvPr>
        </p:nvSpPr>
        <p:spPr/>
        <p:txBody>
          <a:bodyPr/>
          <a:lstStyle/>
          <a:p>
            <a:r>
              <a:rPr lang="en-US" dirty="0"/>
              <a:t>Authorization and Authentication</a:t>
            </a:r>
          </a:p>
        </p:txBody>
      </p:sp>
      <p:sp>
        <p:nvSpPr>
          <p:cNvPr id="3" name="Content Placeholder 2">
            <a:extLst>
              <a:ext uri="{FF2B5EF4-FFF2-40B4-BE49-F238E27FC236}">
                <a16:creationId xmlns:a16="http://schemas.microsoft.com/office/drawing/2014/main" id="{04C7E629-831D-EEF9-7003-3D6A705F40E8}"/>
              </a:ext>
            </a:extLst>
          </p:cNvPr>
          <p:cNvSpPr>
            <a:spLocks noGrp="1"/>
          </p:cNvSpPr>
          <p:nvPr>
            <p:ph idx="1"/>
          </p:nvPr>
        </p:nvSpPr>
        <p:spPr>
          <a:xfrm>
            <a:off x="838200" y="1825624"/>
            <a:ext cx="10515600" cy="4564665"/>
          </a:xfrm>
        </p:spPr>
        <p:txBody>
          <a:bodyPr>
            <a:normAutofit fontScale="85000" lnSpcReduction="20000"/>
          </a:bodyPr>
          <a:lstStyle/>
          <a:p>
            <a:r>
              <a:rPr lang="en-US" dirty="0"/>
              <a:t>Login as admin user and go to manage Jenkins</a:t>
            </a:r>
          </a:p>
          <a:p>
            <a:r>
              <a:rPr lang="en-US" dirty="0"/>
              <a:t>Choose Manage and assign Roles</a:t>
            </a:r>
          </a:p>
          <a:p>
            <a:pPr marL="0" indent="0">
              <a:buNone/>
            </a:pPr>
            <a:r>
              <a:rPr lang="en-US" dirty="0"/>
              <a:t>3 Types of Roles:</a:t>
            </a:r>
          </a:p>
          <a:p>
            <a:pPr marL="0" indent="0">
              <a:buNone/>
            </a:pPr>
            <a:br>
              <a:rPr lang="en-US" dirty="0"/>
            </a:br>
            <a:r>
              <a:rPr lang="en-SG" i="0" dirty="0">
                <a:solidFill>
                  <a:srgbClr val="14141F"/>
                </a:solidFill>
                <a:effectLst/>
                <a:latin typeface="system-ui"/>
              </a:rPr>
              <a:t>Global roles:</a:t>
            </a:r>
            <a:endParaRPr lang="en-US" dirty="0"/>
          </a:p>
          <a:p>
            <a:r>
              <a:rPr lang="en-US" dirty="0"/>
              <a:t>Global roles define permissions that apply globally across the entire Jenkins instance.</a:t>
            </a:r>
          </a:p>
          <a:p>
            <a:r>
              <a:rPr lang="en-US" dirty="0"/>
              <a:t>Users with global roles have permissions to perform actions that affect the entire Jenkins environment, such as managing global configurations, installing plugins, managing users, managing nodes, and configuring security settings.</a:t>
            </a:r>
          </a:p>
          <a:p>
            <a:r>
              <a:rPr lang="en-US" dirty="0"/>
              <a:t>Examples of global roles include administrators, system administrators, and global configuration administrators.</a:t>
            </a:r>
          </a:p>
        </p:txBody>
      </p:sp>
    </p:spTree>
    <p:extLst>
      <p:ext uri="{BB962C8B-B14F-4D97-AF65-F5344CB8AC3E}">
        <p14:creationId xmlns:p14="http://schemas.microsoft.com/office/powerpoint/2010/main" val="161991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472966"/>
            <a:ext cx="10515600" cy="5990896"/>
          </a:xfrm>
        </p:spPr>
        <p:txBody>
          <a:bodyPr>
            <a:normAutofit fontScale="70000" lnSpcReduction="20000"/>
          </a:bodyPr>
          <a:lstStyle/>
          <a:p>
            <a:pPr marL="0" indent="0">
              <a:buNone/>
            </a:pPr>
            <a:r>
              <a:rPr lang="en-US" dirty="0"/>
              <a:t>Jenkins is an open-source automation server widely used for continuous integration and continuous delivery (CI/CD) of software projects. It helps automate the process of building, testing, and deploying applications, enabling teams to deliver software more rapidly and efficiently. Jenkins is highly extensible through its vast ecosystem of plugins, allowing integration with various tools and technologies commonly used in software development.</a:t>
            </a:r>
          </a:p>
          <a:p>
            <a:pPr marL="0" indent="0">
              <a:buNone/>
            </a:pPr>
            <a:endParaRPr lang="en-US" dirty="0"/>
          </a:p>
          <a:p>
            <a:pPr marL="0" indent="0">
              <a:buNone/>
            </a:pPr>
            <a:r>
              <a:rPr lang="en-US" dirty="0"/>
              <a:t>Here's a brief overview of the key concepts and components of Jenkins:</a:t>
            </a:r>
          </a:p>
          <a:p>
            <a:pPr marL="0" indent="0">
              <a:buNone/>
            </a:pPr>
            <a:r>
              <a:rPr lang="en-US" dirty="0"/>
              <a:t>Continuous Integration (CI): Jenkins facilitates CI by automatically building and testing code changes as they are committed to the version control system (e.g., Git). This helps identify and fix issues early in the development cycle.</a:t>
            </a:r>
          </a:p>
          <a:p>
            <a:pPr marL="0" indent="0">
              <a:buNone/>
            </a:pPr>
            <a:endParaRPr lang="en-US" dirty="0"/>
          </a:p>
          <a:p>
            <a:pPr marL="0" indent="0">
              <a:buNone/>
            </a:pPr>
            <a:r>
              <a:rPr lang="en-US" dirty="0"/>
              <a:t>Continuous Delivery/Deployment (CD): Jenkins supports CD by automating the deployment of successfully built and tested code to various environments, such as development, staging, and production. This streamlines the release process and ensures consistency across environments.</a:t>
            </a:r>
          </a:p>
          <a:p>
            <a:pPr marL="0" indent="0">
              <a:buNone/>
            </a:pPr>
            <a:endParaRPr lang="en-US" dirty="0"/>
          </a:p>
          <a:p>
            <a:pPr marL="0" indent="0">
              <a:buNone/>
            </a:pPr>
            <a:r>
              <a:rPr lang="en-US" dirty="0"/>
              <a:t>Jobs and Pipelines: In Jenkins, tasks are organized into jobs or pipelines. A job represents a single task, such as building a project or running tests, while a pipeline is a sequence of jobs that define the entire CI/CD process.</a:t>
            </a:r>
          </a:p>
          <a:p>
            <a:pPr marL="0" indent="0">
              <a:buNone/>
            </a:pPr>
            <a:endParaRPr lang="en-US" dirty="0"/>
          </a:p>
          <a:p>
            <a:pPr marL="0" indent="0">
              <a:buNone/>
            </a:pPr>
            <a:r>
              <a:rPr lang="en-US" dirty="0"/>
              <a:t>Build Triggers: Jenkins can be configured to trigger builds automatically based on various events, such as code commits, scheduled times, or external triggers from other systems.</a:t>
            </a:r>
          </a:p>
          <a:p>
            <a:pPr marL="0" indent="0">
              <a:buNone/>
            </a:pPr>
            <a:endParaRPr lang="en-US" dirty="0"/>
          </a:p>
        </p:txBody>
      </p:sp>
    </p:spTree>
    <p:extLst>
      <p:ext uri="{BB962C8B-B14F-4D97-AF65-F5344CB8AC3E}">
        <p14:creationId xmlns:p14="http://schemas.microsoft.com/office/powerpoint/2010/main" val="657552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2B193-A02E-9B7F-CB3D-B9530CBAE17A}"/>
              </a:ext>
            </a:extLst>
          </p:cNvPr>
          <p:cNvSpPr>
            <a:spLocks noGrp="1"/>
          </p:cNvSpPr>
          <p:nvPr>
            <p:ph idx="1"/>
          </p:nvPr>
        </p:nvSpPr>
        <p:spPr>
          <a:xfrm>
            <a:off x="850557" y="525516"/>
            <a:ext cx="10515600" cy="6110061"/>
          </a:xfrm>
        </p:spPr>
        <p:txBody>
          <a:bodyPr>
            <a:normAutofit lnSpcReduction="10000"/>
          </a:bodyPr>
          <a:lstStyle/>
          <a:p>
            <a:r>
              <a:rPr lang="en-US" dirty="0"/>
              <a:t>Add Employee to the Role and assign permission as below diagram</a:t>
            </a:r>
          </a:p>
          <a:p>
            <a:pPr marL="0" indent="0">
              <a:buNone/>
            </a:pPr>
            <a:r>
              <a:rPr lang="en-US" dirty="0"/>
              <a:t>																																																							j										</a:t>
            </a:r>
          </a:p>
          <a:p>
            <a:pPr marL="0" indent="0">
              <a:buNone/>
            </a:pPr>
            <a:r>
              <a:rPr lang="en-US" dirty="0"/>
              <a:t>Item Role:	</a:t>
            </a:r>
          </a:p>
          <a:p>
            <a:r>
              <a:rPr lang="en-US" dirty="0"/>
              <a:t>Item roles define permissions that apply to specific Jenkins items, such as jobs, folders, views, etc.</a:t>
            </a:r>
          </a:p>
          <a:p>
            <a:r>
              <a:rPr lang="en-US" dirty="0"/>
              <a:t>Users with item roles have permissions to perform actions related to specific items, such as creating, configuring, running, deleting, or viewing jobs or folders.</a:t>
            </a:r>
          </a:p>
          <a:p>
            <a:pPr marL="0" indent="0">
              <a:buNone/>
            </a:pPr>
            <a:r>
              <a:rPr lang="en-US" dirty="0"/>
              <a:t>							</a:t>
            </a:r>
          </a:p>
        </p:txBody>
      </p:sp>
      <p:pic>
        <p:nvPicPr>
          <p:cNvPr id="4" name="Picture 3">
            <a:extLst>
              <a:ext uri="{FF2B5EF4-FFF2-40B4-BE49-F238E27FC236}">
                <a16:creationId xmlns:a16="http://schemas.microsoft.com/office/drawing/2014/main" id="{57583438-9492-24EA-6762-5837D733075C}"/>
              </a:ext>
            </a:extLst>
          </p:cNvPr>
          <p:cNvPicPr>
            <a:picLocks noChangeAspect="1"/>
          </p:cNvPicPr>
          <p:nvPr/>
        </p:nvPicPr>
        <p:blipFill>
          <a:blip r:embed="rId2"/>
          <a:stretch>
            <a:fillRect/>
          </a:stretch>
        </p:blipFill>
        <p:spPr>
          <a:xfrm>
            <a:off x="850557" y="1073934"/>
            <a:ext cx="7772400" cy="2559772"/>
          </a:xfrm>
          <a:prstGeom prst="rect">
            <a:avLst/>
          </a:prstGeom>
        </p:spPr>
      </p:pic>
    </p:spTree>
    <p:extLst>
      <p:ext uri="{BB962C8B-B14F-4D97-AF65-F5344CB8AC3E}">
        <p14:creationId xmlns:p14="http://schemas.microsoft.com/office/powerpoint/2010/main" val="1229208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2B193-A02E-9B7F-CB3D-B9530CBAE17A}"/>
              </a:ext>
            </a:extLst>
          </p:cNvPr>
          <p:cNvSpPr>
            <a:spLocks noGrp="1"/>
          </p:cNvSpPr>
          <p:nvPr>
            <p:ph idx="1"/>
          </p:nvPr>
        </p:nvSpPr>
        <p:spPr>
          <a:xfrm>
            <a:off x="838200" y="504497"/>
            <a:ext cx="10515600" cy="5672466"/>
          </a:xfrm>
        </p:spPr>
        <p:txBody>
          <a:bodyPr/>
          <a:lstStyle/>
          <a:p>
            <a:pPr marL="0" indent="0">
              <a:buNone/>
            </a:pPr>
            <a:r>
              <a:rPr lang="en-US" dirty="0"/>
              <a:t>Create developer and tester as item role and assign permissions accordingly. Please refer below diagram</a:t>
            </a:r>
          </a:p>
          <a:p>
            <a:pPr marL="0" indent="0">
              <a:buNone/>
            </a:pPr>
            <a:endParaRPr lang="en-US" dirty="0"/>
          </a:p>
        </p:txBody>
      </p:sp>
      <p:pic>
        <p:nvPicPr>
          <p:cNvPr id="4" name="Picture 3">
            <a:extLst>
              <a:ext uri="{FF2B5EF4-FFF2-40B4-BE49-F238E27FC236}">
                <a16:creationId xmlns:a16="http://schemas.microsoft.com/office/drawing/2014/main" id="{E3BBEC8F-1060-9856-EBE9-D4DFC56AECB6}"/>
              </a:ext>
            </a:extLst>
          </p:cNvPr>
          <p:cNvPicPr>
            <a:picLocks noChangeAspect="1"/>
          </p:cNvPicPr>
          <p:nvPr/>
        </p:nvPicPr>
        <p:blipFill>
          <a:blip r:embed="rId2"/>
          <a:stretch>
            <a:fillRect/>
          </a:stretch>
        </p:blipFill>
        <p:spPr>
          <a:xfrm>
            <a:off x="969580" y="1573575"/>
            <a:ext cx="7772400" cy="2071235"/>
          </a:xfrm>
          <a:prstGeom prst="rect">
            <a:avLst/>
          </a:prstGeom>
        </p:spPr>
      </p:pic>
    </p:spTree>
    <p:extLst>
      <p:ext uri="{BB962C8B-B14F-4D97-AF65-F5344CB8AC3E}">
        <p14:creationId xmlns:p14="http://schemas.microsoft.com/office/powerpoint/2010/main" val="3870608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2B193-A02E-9B7F-CB3D-B9530CBAE17A}"/>
              </a:ext>
            </a:extLst>
          </p:cNvPr>
          <p:cNvSpPr>
            <a:spLocks noGrp="1"/>
          </p:cNvSpPr>
          <p:nvPr>
            <p:ph idx="1"/>
          </p:nvPr>
        </p:nvSpPr>
        <p:spPr>
          <a:xfrm>
            <a:off x="838200" y="546538"/>
            <a:ext cx="10515600" cy="5630425"/>
          </a:xfrm>
        </p:spPr>
        <p:txBody>
          <a:bodyPr/>
          <a:lstStyle/>
          <a:p>
            <a:pPr marL="0" indent="0" algn="l">
              <a:buNone/>
            </a:pPr>
            <a:r>
              <a:rPr lang="en-SG" i="0" dirty="0">
                <a:solidFill>
                  <a:srgbClr val="14141F"/>
                </a:solidFill>
                <a:effectLst/>
                <a:latin typeface="system-ui"/>
              </a:rPr>
              <a:t>Agent roles:</a:t>
            </a:r>
          </a:p>
          <a:p>
            <a:r>
              <a:rPr lang="en-SG" i="0" dirty="0">
                <a:solidFill>
                  <a:srgbClr val="14141F"/>
                </a:solidFill>
                <a:effectLst/>
                <a:latin typeface="system-ui"/>
              </a:rPr>
              <a:t>Agent roles define permissions that apply to Jenkins agents (also known as nodes or slaves) that perform build and deployment tasks.</a:t>
            </a:r>
          </a:p>
          <a:p>
            <a:r>
              <a:rPr lang="en-SG" i="0" dirty="0">
                <a:solidFill>
                  <a:srgbClr val="14141F"/>
                </a:solidFill>
                <a:effectLst/>
                <a:latin typeface="system-ui"/>
              </a:rPr>
              <a:t>Users with agent roles have permissions to perform actions related to agents, such as configuring, launching, disconnecting, or deleting agents.</a:t>
            </a:r>
          </a:p>
          <a:p>
            <a:r>
              <a:rPr lang="en-SG" i="0" dirty="0">
                <a:solidFill>
                  <a:srgbClr val="14141F"/>
                </a:solidFill>
                <a:effectLst/>
                <a:latin typeface="system-ui"/>
              </a:rPr>
              <a:t>Agent roles allow for control over which users can interact with and manage Jenkins agents.</a:t>
            </a:r>
          </a:p>
          <a:p>
            <a:r>
              <a:rPr lang="en-SG" i="0" dirty="0">
                <a:solidFill>
                  <a:srgbClr val="14141F"/>
                </a:solidFill>
                <a:effectLst/>
                <a:latin typeface="system-ui"/>
              </a:rPr>
              <a:t>Examples of agent roles include agent administrators and agent operators</a:t>
            </a:r>
          </a:p>
          <a:p>
            <a:pPr marL="0" indent="0" algn="l">
              <a:buNone/>
            </a:pPr>
            <a:endParaRPr lang="en-SG" b="0" i="0" dirty="0">
              <a:solidFill>
                <a:srgbClr val="14141F"/>
              </a:solidFill>
              <a:effectLst/>
              <a:latin typeface="system-ui"/>
            </a:endParaRPr>
          </a:p>
        </p:txBody>
      </p:sp>
    </p:spTree>
    <p:extLst>
      <p:ext uri="{BB962C8B-B14F-4D97-AF65-F5344CB8AC3E}">
        <p14:creationId xmlns:p14="http://schemas.microsoft.com/office/powerpoint/2010/main" val="236230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2B193-A02E-9B7F-CB3D-B9530CBAE17A}"/>
              </a:ext>
            </a:extLst>
          </p:cNvPr>
          <p:cNvSpPr>
            <a:spLocks noGrp="1"/>
          </p:cNvSpPr>
          <p:nvPr>
            <p:ph idx="1"/>
          </p:nvPr>
        </p:nvSpPr>
        <p:spPr>
          <a:xfrm>
            <a:off x="838200" y="746234"/>
            <a:ext cx="10515600" cy="5430729"/>
          </a:xfrm>
        </p:spPr>
        <p:txBody>
          <a:bodyPr/>
          <a:lstStyle/>
          <a:p>
            <a:pPr marL="0" indent="0">
              <a:buNone/>
            </a:pPr>
            <a:r>
              <a:rPr lang="en-US" dirty="0"/>
              <a:t>Go to Assign Role and assign the user to the role which we created</a:t>
            </a:r>
          </a:p>
          <a:p>
            <a:pPr marL="0" indent="0">
              <a:buNone/>
            </a:pPr>
            <a:endParaRPr lang="en-US" dirty="0"/>
          </a:p>
        </p:txBody>
      </p:sp>
      <p:pic>
        <p:nvPicPr>
          <p:cNvPr id="4" name="Picture 3">
            <a:extLst>
              <a:ext uri="{FF2B5EF4-FFF2-40B4-BE49-F238E27FC236}">
                <a16:creationId xmlns:a16="http://schemas.microsoft.com/office/drawing/2014/main" id="{87A8C5E0-570D-89F9-54B4-B06BD85C0C72}"/>
              </a:ext>
            </a:extLst>
          </p:cNvPr>
          <p:cNvPicPr>
            <a:picLocks noChangeAspect="1"/>
          </p:cNvPicPr>
          <p:nvPr/>
        </p:nvPicPr>
        <p:blipFill>
          <a:blip r:embed="rId2"/>
          <a:stretch>
            <a:fillRect/>
          </a:stretch>
        </p:blipFill>
        <p:spPr>
          <a:xfrm>
            <a:off x="960164" y="1275255"/>
            <a:ext cx="4406900" cy="5232400"/>
          </a:xfrm>
          <a:prstGeom prst="rect">
            <a:avLst/>
          </a:prstGeom>
        </p:spPr>
      </p:pic>
      <p:pic>
        <p:nvPicPr>
          <p:cNvPr id="5" name="Picture 4">
            <a:extLst>
              <a:ext uri="{FF2B5EF4-FFF2-40B4-BE49-F238E27FC236}">
                <a16:creationId xmlns:a16="http://schemas.microsoft.com/office/drawing/2014/main" id="{A39C317C-5C5E-031F-1C89-64523867465F}"/>
              </a:ext>
            </a:extLst>
          </p:cNvPr>
          <p:cNvPicPr>
            <a:picLocks noChangeAspect="1"/>
          </p:cNvPicPr>
          <p:nvPr/>
        </p:nvPicPr>
        <p:blipFill>
          <a:blip r:embed="rId3"/>
          <a:stretch>
            <a:fillRect/>
          </a:stretch>
        </p:blipFill>
        <p:spPr>
          <a:xfrm>
            <a:off x="5970491" y="1411179"/>
            <a:ext cx="5150590" cy="4931997"/>
          </a:xfrm>
          <a:prstGeom prst="rect">
            <a:avLst/>
          </a:prstGeom>
        </p:spPr>
      </p:pic>
    </p:spTree>
    <p:extLst>
      <p:ext uri="{BB962C8B-B14F-4D97-AF65-F5344CB8AC3E}">
        <p14:creationId xmlns:p14="http://schemas.microsoft.com/office/powerpoint/2010/main" val="347300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2B193-A02E-9B7F-CB3D-B9530CBAE17A}"/>
              </a:ext>
            </a:extLst>
          </p:cNvPr>
          <p:cNvSpPr>
            <a:spLocks noGrp="1"/>
          </p:cNvSpPr>
          <p:nvPr>
            <p:ph idx="1"/>
          </p:nvPr>
        </p:nvSpPr>
        <p:spPr>
          <a:xfrm>
            <a:off x="838200" y="506627"/>
            <a:ext cx="10515600" cy="5670336"/>
          </a:xfrm>
        </p:spPr>
        <p:txBody>
          <a:bodyPr/>
          <a:lstStyle/>
          <a:p>
            <a:pPr marL="0" indent="0">
              <a:buNone/>
            </a:pPr>
            <a:r>
              <a:rPr lang="en-US" dirty="0"/>
              <a:t>Now lets go and create 2 projects</a:t>
            </a:r>
          </a:p>
          <a:p>
            <a:pPr marL="0" indent="0">
              <a:buNone/>
            </a:pPr>
            <a:r>
              <a:rPr lang="en-US" dirty="0"/>
              <a:t>Click on new Item and enter project -&gt; DevProject1 -&gt; save</a:t>
            </a:r>
          </a:p>
          <a:p>
            <a:pPr marL="0" indent="0">
              <a:buNone/>
            </a:pPr>
            <a:r>
              <a:rPr lang="en-US" dirty="0"/>
              <a:t>Create another project -&gt; TestProject1 -&gt; save</a:t>
            </a:r>
          </a:p>
          <a:p>
            <a:pPr marL="0" indent="0">
              <a:buNone/>
            </a:pPr>
            <a:endParaRPr lang="en-US" dirty="0"/>
          </a:p>
        </p:txBody>
      </p:sp>
      <p:pic>
        <p:nvPicPr>
          <p:cNvPr id="4" name="Picture 3">
            <a:extLst>
              <a:ext uri="{FF2B5EF4-FFF2-40B4-BE49-F238E27FC236}">
                <a16:creationId xmlns:a16="http://schemas.microsoft.com/office/drawing/2014/main" id="{1300CFE8-0097-9707-6107-2CF97C452FBC}"/>
              </a:ext>
            </a:extLst>
          </p:cNvPr>
          <p:cNvPicPr>
            <a:picLocks noChangeAspect="1"/>
          </p:cNvPicPr>
          <p:nvPr/>
        </p:nvPicPr>
        <p:blipFill>
          <a:blip r:embed="rId2"/>
          <a:stretch>
            <a:fillRect/>
          </a:stretch>
        </p:blipFill>
        <p:spPr>
          <a:xfrm>
            <a:off x="838200" y="2221828"/>
            <a:ext cx="7772400" cy="2239933"/>
          </a:xfrm>
          <a:prstGeom prst="rect">
            <a:avLst/>
          </a:prstGeom>
        </p:spPr>
      </p:pic>
    </p:spTree>
    <p:extLst>
      <p:ext uri="{BB962C8B-B14F-4D97-AF65-F5344CB8AC3E}">
        <p14:creationId xmlns:p14="http://schemas.microsoft.com/office/powerpoint/2010/main" val="25544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3F5190-2709-DE1D-2179-E82E59984C0E}"/>
              </a:ext>
            </a:extLst>
          </p:cNvPr>
          <p:cNvSpPr>
            <a:spLocks noGrp="1"/>
          </p:cNvSpPr>
          <p:nvPr>
            <p:ph idx="1"/>
          </p:nvPr>
        </p:nvSpPr>
        <p:spPr>
          <a:xfrm>
            <a:off x="838200" y="642551"/>
            <a:ext cx="10515600" cy="5534412"/>
          </a:xfrm>
        </p:spPr>
        <p:txBody>
          <a:bodyPr/>
          <a:lstStyle/>
          <a:p>
            <a:pPr marL="0" indent="0">
              <a:buNone/>
            </a:pPr>
            <a:r>
              <a:rPr lang="en-US" dirty="0"/>
              <a:t>Validate the user login and verify:</a:t>
            </a:r>
          </a:p>
          <a:p>
            <a:pPr marL="0" indent="0">
              <a:buNone/>
            </a:pPr>
            <a:r>
              <a:rPr lang="en-US" dirty="0"/>
              <a:t>Login as John user and see the Jenkins dashboard. “John” should see only DevProject1</a:t>
            </a:r>
          </a:p>
          <a:p>
            <a:pPr marL="0" indent="0">
              <a:buNone/>
            </a:pPr>
            <a:endParaRPr lang="en-US" dirty="0"/>
          </a:p>
        </p:txBody>
      </p:sp>
      <p:pic>
        <p:nvPicPr>
          <p:cNvPr id="4" name="Picture 3">
            <a:extLst>
              <a:ext uri="{FF2B5EF4-FFF2-40B4-BE49-F238E27FC236}">
                <a16:creationId xmlns:a16="http://schemas.microsoft.com/office/drawing/2014/main" id="{D1854D7D-7712-22F2-FE71-F5EF975004DB}"/>
              </a:ext>
            </a:extLst>
          </p:cNvPr>
          <p:cNvPicPr>
            <a:picLocks noChangeAspect="1"/>
          </p:cNvPicPr>
          <p:nvPr/>
        </p:nvPicPr>
        <p:blipFill>
          <a:blip r:embed="rId2"/>
          <a:stretch>
            <a:fillRect/>
          </a:stretch>
        </p:blipFill>
        <p:spPr>
          <a:xfrm>
            <a:off x="949410" y="2120752"/>
            <a:ext cx="10988851" cy="3699280"/>
          </a:xfrm>
          <a:prstGeom prst="rect">
            <a:avLst/>
          </a:prstGeom>
        </p:spPr>
      </p:pic>
    </p:spTree>
    <p:extLst>
      <p:ext uri="{BB962C8B-B14F-4D97-AF65-F5344CB8AC3E}">
        <p14:creationId xmlns:p14="http://schemas.microsoft.com/office/powerpoint/2010/main" val="2729332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5DBEF-C509-DB8F-C3E3-CC0DBA303FC4}"/>
              </a:ext>
            </a:extLst>
          </p:cNvPr>
          <p:cNvSpPr>
            <a:spLocks noGrp="1"/>
          </p:cNvSpPr>
          <p:nvPr>
            <p:ph idx="1"/>
          </p:nvPr>
        </p:nvSpPr>
        <p:spPr>
          <a:xfrm>
            <a:off x="838200" y="840259"/>
            <a:ext cx="10515600" cy="5336704"/>
          </a:xfrm>
        </p:spPr>
        <p:txBody>
          <a:bodyPr/>
          <a:lstStyle/>
          <a:p>
            <a:pPr marL="0" indent="0">
              <a:buNone/>
            </a:pPr>
            <a:r>
              <a:rPr lang="en-US" dirty="0"/>
              <a:t>Login as John user and see the Jenkins dashboard. “Mic” should see only Testproject1</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581D3E5-4820-12E1-56A3-BEC90036AB37}"/>
              </a:ext>
            </a:extLst>
          </p:cNvPr>
          <p:cNvPicPr>
            <a:picLocks noChangeAspect="1"/>
          </p:cNvPicPr>
          <p:nvPr/>
        </p:nvPicPr>
        <p:blipFill>
          <a:blip r:embed="rId2"/>
          <a:stretch>
            <a:fillRect/>
          </a:stretch>
        </p:blipFill>
        <p:spPr>
          <a:xfrm>
            <a:off x="980089" y="1928674"/>
            <a:ext cx="10875173" cy="3610278"/>
          </a:xfrm>
          <a:prstGeom prst="rect">
            <a:avLst/>
          </a:prstGeom>
        </p:spPr>
      </p:pic>
    </p:spTree>
    <p:extLst>
      <p:ext uri="{BB962C8B-B14F-4D97-AF65-F5344CB8AC3E}">
        <p14:creationId xmlns:p14="http://schemas.microsoft.com/office/powerpoint/2010/main" val="428318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493985"/>
            <a:ext cx="10515600" cy="5682977"/>
          </a:xfrm>
        </p:spPr>
        <p:txBody>
          <a:bodyPr>
            <a:normAutofit/>
          </a:bodyPr>
          <a:lstStyle/>
          <a:p>
            <a:pPr marL="0" indent="0">
              <a:buNone/>
            </a:pPr>
            <a:r>
              <a:rPr lang="en-US" sz="1800" dirty="0"/>
              <a:t>Plugins: Jenkins offers a vast repository of plugins that extend its functionality. These plugins cover a wide range of areas including source code management, build tools, testing frameworks, deployment, notifications, and more.</a:t>
            </a:r>
          </a:p>
          <a:p>
            <a:pPr marL="0" indent="0">
              <a:buNone/>
            </a:pPr>
            <a:r>
              <a:rPr lang="en-US" sz="1800" dirty="0"/>
              <a:t>Distributed Builds: Jenkins supports distributed builds, allowing the workload to be distributed across multiple machines (called agents or nodes). This enables parallel execution of jobs and scalability for large projects.</a:t>
            </a:r>
          </a:p>
          <a:p>
            <a:pPr marL="0" indent="0">
              <a:buNone/>
            </a:pPr>
            <a:r>
              <a:rPr lang="en-US" sz="1800" dirty="0"/>
              <a:t>Integration with Other Tools: Jenkins integrates seamlessly with other popular tools and services used in the software development lifecycle, such as version control systems (e.g., Git, SVN), build tools (e.g., Maven, Gradle), testing frameworks (e.g., JUnit), artifact repositories (e.g., Nexus, Artifactory), and deployment platforms (e.g., Kubernetes, Docker).</a:t>
            </a:r>
          </a:p>
          <a:p>
            <a:pPr marL="0" indent="0">
              <a:buNone/>
            </a:pPr>
            <a:endParaRPr lang="en-US" sz="1800" dirty="0"/>
          </a:p>
        </p:txBody>
      </p:sp>
      <p:pic>
        <p:nvPicPr>
          <p:cNvPr id="4" name="Picture 3">
            <a:extLst>
              <a:ext uri="{FF2B5EF4-FFF2-40B4-BE49-F238E27FC236}">
                <a16:creationId xmlns:a16="http://schemas.microsoft.com/office/drawing/2014/main" id="{B1F12822-FF41-513E-8A32-9A5E8A7DAE83}"/>
              </a:ext>
            </a:extLst>
          </p:cNvPr>
          <p:cNvPicPr>
            <a:picLocks noChangeAspect="1"/>
          </p:cNvPicPr>
          <p:nvPr/>
        </p:nvPicPr>
        <p:blipFill>
          <a:blip r:embed="rId2"/>
          <a:stretch>
            <a:fillRect/>
          </a:stretch>
        </p:blipFill>
        <p:spPr>
          <a:xfrm>
            <a:off x="939114" y="3323968"/>
            <a:ext cx="8872151" cy="3357717"/>
          </a:xfrm>
          <a:prstGeom prst="rect">
            <a:avLst/>
          </a:prstGeom>
        </p:spPr>
      </p:pic>
      <p:pic>
        <p:nvPicPr>
          <p:cNvPr id="5" name="Picture 4">
            <a:extLst>
              <a:ext uri="{FF2B5EF4-FFF2-40B4-BE49-F238E27FC236}">
                <a16:creationId xmlns:a16="http://schemas.microsoft.com/office/drawing/2014/main" id="{31EEC5E8-35EE-8513-88E0-28483D5059BE}"/>
              </a:ext>
            </a:extLst>
          </p:cNvPr>
          <p:cNvPicPr>
            <a:picLocks noChangeAspect="1"/>
          </p:cNvPicPr>
          <p:nvPr/>
        </p:nvPicPr>
        <p:blipFill>
          <a:blip r:embed="rId3"/>
          <a:stretch>
            <a:fillRect/>
          </a:stretch>
        </p:blipFill>
        <p:spPr>
          <a:xfrm>
            <a:off x="939113" y="3354007"/>
            <a:ext cx="1441621" cy="785507"/>
          </a:xfrm>
          <a:prstGeom prst="rect">
            <a:avLst/>
          </a:prstGeom>
        </p:spPr>
      </p:pic>
    </p:spTree>
    <p:extLst>
      <p:ext uri="{BB962C8B-B14F-4D97-AF65-F5344CB8AC3E}">
        <p14:creationId xmlns:p14="http://schemas.microsoft.com/office/powerpoint/2010/main" val="110127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21D1-FEC0-A3FD-2D49-620FDCF0C6DD}"/>
              </a:ext>
            </a:extLst>
          </p:cNvPr>
          <p:cNvSpPr>
            <a:spLocks noGrp="1"/>
          </p:cNvSpPr>
          <p:nvPr>
            <p:ph type="title"/>
          </p:nvPr>
        </p:nvSpPr>
        <p:spPr/>
        <p:txBody>
          <a:bodyPr/>
          <a:lstStyle/>
          <a:p>
            <a:r>
              <a:rPr lang="en-US" dirty="0"/>
              <a:t>Architecture</a:t>
            </a:r>
          </a:p>
        </p:txBody>
      </p:sp>
      <p:pic>
        <p:nvPicPr>
          <p:cNvPr id="4" name="Content Placeholder 3">
            <a:extLst>
              <a:ext uri="{FF2B5EF4-FFF2-40B4-BE49-F238E27FC236}">
                <a16:creationId xmlns:a16="http://schemas.microsoft.com/office/drawing/2014/main" id="{AC60C531-E4DB-CBBE-CEC0-979D04031F6B}"/>
              </a:ext>
            </a:extLst>
          </p:cNvPr>
          <p:cNvPicPr>
            <a:picLocks noGrp="1" noChangeAspect="1"/>
          </p:cNvPicPr>
          <p:nvPr>
            <p:ph idx="1"/>
          </p:nvPr>
        </p:nvPicPr>
        <p:blipFill>
          <a:blip r:embed="rId2"/>
          <a:stretch>
            <a:fillRect/>
          </a:stretch>
        </p:blipFill>
        <p:spPr>
          <a:xfrm>
            <a:off x="838200" y="1690687"/>
            <a:ext cx="11321554" cy="4178771"/>
          </a:xfrm>
          <a:prstGeom prst="rect">
            <a:avLst/>
          </a:prstGeom>
        </p:spPr>
      </p:pic>
      <p:pic>
        <p:nvPicPr>
          <p:cNvPr id="5" name="Picture 4">
            <a:extLst>
              <a:ext uri="{FF2B5EF4-FFF2-40B4-BE49-F238E27FC236}">
                <a16:creationId xmlns:a16="http://schemas.microsoft.com/office/drawing/2014/main" id="{4F8093ED-6BF2-B8AF-5D43-7E6090697BF8}"/>
              </a:ext>
            </a:extLst>
          </p:cNvPr>
          <p:cNvPicPr>
            <a:picLocks noChangeAspect="1"/>
          </p:cNvPicPr>
          <p:nvPr/>
        </p:nvPicPr>
        <p:blipFill>
          <a:blip r:embed="rId3"/>
          <a:stretch>
            <a:fillRect/>
          </a:stretch>
        </p:blipFill>
        <p:spPr>
          <a:xfrm>
            <a:off x="10941050" y="1647437"/>
            <a:ext cx="970864" cy="444500"/>
          </a:xfrm>
          <a:prstGeom prst="rect">
            <a:avLst/>
          </a:prstGeom>
        </p:spPr>
      </p:pic>
    </p:spTree>
    <p:extLst>
      <p:ext uri="{BB962C8B-B14F-4D97-AF65-F5344CB8AC3E}">
        <p14:creationId xmlns:p14="http://schemas.microsoft.com/office/powerpoint/2010/main" val="54713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A68E93-9AE2-0848-B503-C16B0E8696AF}"/>
              </a:ext>
            </a:extLst>
          </p:cNvPr>
          <p:cNvPicPr>
            <a:picLocks noGrp="1" noChangeAspect="1"/>
          </p:cNvPicPr>
          <p:nvPr>
            <p:ph idx="1"/>
          </p:nvPr>
        </p:nvPicPr>
        <p:blipFill>
          <a:blip r:embed="rId2"/>
          <a:stretch>
            <a:fillRect/>
          </a:stretch>
        </p:blipFill>
        <p:spPr>
          <a:xfrm>
            <a:off x="838200" y="630195"/>
            <a:ext cx="10492946" cy="5546768"/>
          </a:xfrm>
          <a:prstGeom prst="rect">
            <a:avLst/>
          </a:prstGeom>
        </p:spPr>
      </p:pic>
    </p:spTree>
    <p:extLst>
      <p:ext uri="{BB962C8B-B14F-4D97-AF65-F5344CB8AC3E}">
        <p14:creationId xmlns:p14="http://schemas.microsoft.com/office/powerpoint/2010/main" val="418352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556054"/>
            <a:ext cx="10515600" cy="6301946"/>
          </a:xfrm>
        </p:spPr>
        <p:txBody>
          <a:bodyPr/>
          <a:lstStyle/>
          <a:p>
            <a:pPr marL="0" indent="0">
              <a:buNone/>
            </a:pPr>
            <a:r>
              <a:rPr lang="en-US" dirty="0"/>
              <a:t>This single Jenkins server was not enough to meet certain requirements like:</a:t>
            </a:r>
          </a:p>
          <a:p>
            <a:pPr marL="0" indent="0">
              <a:buNone/>
            </a:pPr>
            <a:endParaRPr lang="en-US" dirty="0"/>
          </a:p>
          <a:p>
            <a:pPr marL="0" indent="0">
              <a:buNone/>
            </a:pPr>
            <a:r>
              <a:rPr lang="en-US" dirty="0"/>
              <a:t>Sometimes you might need several different environments to test your builds. This cannot be done by a single Jenkins server.</a:t>
            </a:r>
          </a:p>
          <a:p>
            <a:pPr marL="0" indent="0">
              <a:buNone/>
            </a:pPr>
            <a:r>
              <a:rPr lang="en-US" dirty="0"/>
              <a:t>If larger and heavier projects get built on a regular basis then a single Jenkins server cannot simply handle the entire load.</a:t>
            </a:r>
          </a:p>
          <a:p>
            <a:pPr marL="0" indent="0">
              <a:buNone/>
            </a:pPr>
            <a:r>
              <a:rPr lang="en-US" dirty="0"/>
              <a:t>To address the above-stated needs, Jenkins distributed architecture came into the picture.</a:t>
            </a:r>
          </a:p>
        </p:txBody>
      </p:sp>
    </p:spTree>
    <p:extLst>
      <p:ext uri="{BB962C8B-B14F-4D97-AF65-F5344CB8AC3E}">
        <p14:creationId xmlns:p14="http://schemas.microsoft.com/office/powerpoint/2010/main" val="2723156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315310"/>
            <a:ext cx="10515600" cy="6316718"/>
          </a:xfrm>
        </p:spPr>
        <p:txBody>
          <a:bodyPr>
            <a:normAutofit fontScale="62500" lnSpcReduction="20000"/>
          </a:bodyPr>
          <a:lstStyle/>
          <a:p>
            <a:pPr marL="0" indent="0">
              <a:buNone/>
            </a:pPr>
            <a:r>
              <a:rPr lang="en-US" b="1" dirty="0"/>
              <a:t>Jenkins Distributed Architecture</a:t>
            </a:r>
          </a:p>
          <a:p>
            <a:pPr marL="0" indent="0">
              <a:buNone/>
            </a:pPr>
            <a:r>
              <a:rPr lang="en-US" dirty="0"/>
              <a:t>Jenkins uses a Master-Slave architecture to manage distributed builds. In this architecture, Master and Slave communicate through TCP/IP protocol.</a:t>
            </a:r>
          </a:p>
          <a:p>
            <a:pPr marL="0" indent="0">
              <a:buNone/>
            </a:pPr>
            <a:endParaRPr lang="en-US" dirty="0"/>
          </a:p>
          <a:p>
            <a:pPr marL="0" indent="0">
              <a:buNone/>
            </a:pPr>
            <a:r>
              <a:rPr lang="en-US" dirty="0"/>
              <a:t>Jenkins Master</a:t>
            </a:r>
          </a:p>
          <a:p>
            <a:pPr marL="0" indent="0">
              <a:buNone/>
            </a:pPr>
            <a:r>
              <a:rPr lang="en-US" dirty="0"/>
              <a:t>Your main Jenkins server is the Master. The Master’s job is to handle:</a:t>
            </a:r>
          </a:p>
          <a:p>
            <a:r>
              <a:rPr lang="en-US" dirty="0"/>
              <a:t>Scheduling build jobs.</a:t>
            </a:r>
          </a:p>
          <a:p>
            <a:r>
              <a:rPr lang="en-US" dirty="0"/>
              <a:t>Dispatching builds to the slaves for the actual execution.</a:t>
            </a:r>
          </a:p>
          <a:p>
            <a:r>
              <a:rPr lang="en-US" dirty="0"/>
              <a:t>Monitor the slaves (possibly taking them online and offline as required).</a:t>
            </a:r>
          </a:p>
          <a:p>
            <a:r>
              <a:rPr lang="en-US" dirty="0"/>
              <a:t>Recording and presenting the build results.</a:t>
            </a:r>
          </a:p>
          <a:p>
            <a:r>
              <a:rPr lang="en-US" dirty="0"/>
              <a:t>A Master instance of Jenkins can also execute build jobs directly.</a:t>
            </a:r>
          </a:p>
          <a:p>
            <a:pPr marL="0" indent="0">
              <a:buNone/>
            </a:pPr>
            <a:endParaRPr lang="en-US" dirty="0"/>
          </a:p>
          <a:p>
            <a:pPr marL="0" indent="0">
              <a:buNone/>
            </a:pPr>
            <a:r>
              <a:rPr lang="en-US" dirty="0"/>
              <a:t>Jenkins Slave</a:t>
            </a:r>
          </a:p>
          <a:p>
            <a:pPr marL="0" indent="0">
              <a:buNone/>
            </a:pPr>
            <a:r>
              <a:rPr lang="en-US" dirty="0"/>
              <a:t>A Slave is a Java executable that runs on a remote machine. Following are the characteristics of Jenkins Slaves:</a:t>
            </a:r>
          </a:p>
          <a:p>
            <a:r>
              <a:rPr lang="en-US" dirty="0"/>
              <a:t>It hears requests from the Jenkins Master instance.</a:t>
            </a:r>
          </a:p>
          <a:p>
            <a:r>
              <a:rPr lang="en-US" dirty="0"/>
              <a:t>Slaves can run on a variety of operating systems.</a:t>
            </a:r>
          </a:p>
          <a:p>
            <a:r>
              <a:rPr lang="en-US" dirty="0"/>
              <a:t>The job of a Slave is to do as they are told to, which involves executing build jobs dispatched by the Master.</a:t>
            </a:r>
          </a:p>
          <a:p>
            <a:r>
              <a:rPr lang="en-US" dirty="0"/>
              <a:t>You can configure a project to always run on a particular Slave machine or a particular type of Slave machine, or simply let Jenkins pick the next available Slave.</a:t>
            </a:r>
          </a:p>
        </p:txBody>
      </p:sp>
    </p:spTree>
    <p:extLst>
      <p:ext uri="{BB962C8B-B14F-4D97-AF65-F5344CB8AC3E}">
        <p14:creationId xmlns:p14="http://schemas.microsoft.com/office/powerpoint/2010/main" val="323734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462455"/>
            <a:ext cx="10515600" cy="5714508"/>
          </a:xfrm>
        </p:spPr>
        <p:txBody>
          <a:bodyPr/>
          <a:lstStyle/>
          <a:p>
            <a:pPr marL="0" indent="0">
              <a:buNone/>
            </a:pPr>
            <a:r>
              <a:rPr lang="en-US" dirty="0"/>
              <a:t>The diagram below is self-explanatory. It consists of a Jenkins Master which is managing three Jenkins Slave.</a:t>
            </a:r>
          </a:p>
          <a:p>
            <a:pPr marL="0" indent="0">
              <a:buNone/>
            </a:pPr>
            <a:endParaRPr lang="en-US" dirty="0"/>
          </a:p>
        </p:txBody>
      </p:sp>
      <p:pic>
        <p:nvPicPr>
          <p:cNvPr id="4" name="Picture 3">
            <a:extLst>
              <a:ext uri="{FF2B5EF4-FFF2-40B4-BE49-F238E27FC236}">
                <a16:creationId xmlns:a16="http://schemas.microsoft.com/office/drawing/2014/main" id="{17930221-546D-9837-57D4-970022645762}"/>
              </a:ext>
            </a:extLst>
          </p:cNvPr>
          <p:cNvPicPr>
            <a:picLocks noChangeAspect="1"/>
          </p:cNvPicPr>
          <p:nvPr/>
        </p:nvPicPr>
        <p:blipFill>
          <a:blip r:embed="rId2"/>
          <a:stretch>
            <a:fillRect/>
          </a:stretch>
        </p:blipFill>
        <p:spPr>
          <a:xfrm>
            <a:off x="1149178" y="1812471"/>
            <a:ext cx="10375126" cy="3797497"/>
          </a:xfrm>
          <a:prstGeom prst="rect">
            <a:avLst/>
          </a:prstGeom>
        </p:spPr>
      </p:pic>
      <p:pic>
        <p:nvPicPr>
          <p:cNvPr id="5" name="Picture 4">
            <a:extLst>
              <a:ext uri="{FF2B5EF4-FFF2-40B4-BE49-F238E27FC236}">
                <a16:creationId xmlns:a16="http://schemas.microsoft.com/office/drawing/2014/main" id="{83D7DF5F-DAC6-C059-86EC-4149F67173CF}"/>
              </a:ext>
            </a:extLst>
          </p:cNvPr>
          <p:cNvPicPr>
            <a:picLocks noChangeAspect="1"/>
          </p:cNvPicPr>
          <p:nvPr/>
        </p:nvPicPr>
        <p:blipFill>
          <a:blip r:embed="rId3"/>
          <a:stretch>
            <a:fillRect/>
          </a:stretch>
        </p:blipFill>
        <p:spPr>
          <a:xfrm>
            <a:off x="9336903" y="2108887"/>
            <a:ext cx="1574800" cy="762000"/>
          </a:xfrm>
          <a:prstGeom prst="rect">
            <a:avLst/>
          </a:prstGeom>
        </p:spPr>
      </p:pic>
    </p:spTree>
    <p:extLst>
      <p:ext uri="{BB962C8B-B14F-4D97-AF65-F5344CB8AC3E}">
        <p14:creationId xmlns:p14="http://schemas.microsoft.com/office/powerpoint/2010/main" val="222067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21D1-FEC0-A3FD-2D49-620FDCF0C6DD}"/>
              </a:ext>
            </a:extLst>
          </p:cNvPr>
          <p:cNvSpPr>
            <a:spLocks noGrp="1"/>
          </p:cNvSpPr>
          <p:nvPr>
            <p:ph type="title"/>
          </p:nvPr>
        </p:nvSpPr>
        <p:spPr>
          <a:xfrm>
            <a:off x="838200" y="1019503"/>
            <a:ext cx="10515600" cy="367863"/>
          </a:xfrm>
        </p:spPr>
        <p:txBody>
          <a:bodyPr>
            <a:normAutofit fontScale="90000"/>
          </a:bodyPr>
          <a:lstStyle/>
          <a:p>
            <a:r>
              <a:rPr lang="en-SG" sz="3100" b="1" i="0" dirty="0">
                <a:solidFill>
                  <a:srgbClr val="242424"/>
                </a:solidFill>
                <a:effectLst/>
                <a:latin typeface="sohne"/>
              </a:rPr>
              <a:t>How Jenkins Master and Slave Architecture works?</a:t>
            </a:r>
            <a:br>
              <a:rPr lang="en-SG"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4D2875F4-6D3E-BABA-49CA-6E1EE0E55A77}"/>
              </a:ext>
            </a:extLst>
          </p:cNvPr>
          <p:cNvSpPr>
            <a:spLocks noGrp="1"/>
          </p:cNvSpPr>
          <p:nvPr>
            <p:ph idx="1"/>
          </p:nvPr>
        </p:nvSpPr>
        <p:spPr>
          <a:xfrm>
            <a:off x="838200" y="1135117"/>
            <a:ext cx="10515600" cy="5041846"/>
          </a:xfrm>
        </p:spPr>
        <p:txBody>
          <a:bodyPr/>
          <a:lstStyle/>
          <a:p>
            <a:pPr marL="0" indent="0">
              <a:buNone/>
            </a:pPr>
            <a:r>
              <a:rPr lang="en-US" sz="2400" dirty="0"/>
              <a:t>Now let us look at an example in which we use Jenkins for testing in different environments like Ubuntu, MAC, Windows, etc.</a:t>
            </a:r>
          </a:p>
          <a:p>
            <a:pPr marL="0" indent="0">
              <a:buNone/>
            </a:pPr>
            <a:r>
              <a:rPr lang="en-US" sz="2400" dirty="0"/>
              <a:t>The diagram below represents the same:</a:t>
            </a:r>
          </a:p>
          <a:p>
            <a:pPr marL="0" indent="0">
              <a:buNone/>
            </a:pPr>
            <a:endParaRPr lang="en-US" dirty="0"/>
          </a:p>
        </p:txBody>
      </p:sp>
      <p:pic>
        <p:nvPicPr>
          <p:cNvPr id="4" name="Picture 3">
            <a:extLst>
              <a:ext uri="{FF2B5EF4-FFF2-40B4-BE49-F238E27FC236}">
                <a16:creationId xmlns:a16="http://schemas.microsoft.com/office/drawing/2014/main" id="{49FBE3F7-CC37-1264-A23F-205A069F2B93}"/>
              </a:ext>
            </a:extLst>
          </p:cNvPr>
          <p:cNvPicPr>
            <a:picLocks noChangeAspect="1"/>
          </p:cNvPicPr>
          <p:nvPr/>
        </p:nvPicPr>
        <p:blipFill>
          <a:blip r:embed="rId2"/>
          <a:stretch>
            <a:fillRect/>
          </a:stretch>
        </p:blipFill>
        <p:spPr>
          <a:xfrm>
            <a:off x="1053662" y="2480260"/>
            <a:ext cx="9793014" cy="4214830"/>
          </a:xfrm>
          <a:prstGeom prst="rect">
            <a:avLst/>
          </a:prstGeom>
        </p:spPr>
      </p:pic>
    </p:spTree>
    <p:extLst>
      <p:ext uri="{BB962C8B-B14F-4D97-AF65-F5344CB8AC3E}">
        <p14:creationId xmlns:p14="http://schemas.microsoft.com/office/powerpoint/2010/main" val="28507983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3177</TotalTime>
  <Words>1610</Words>
  <Application>Microsoft Macintosh PowerPoint</Application>
  <PresentationFormat>Widescreen</PresentationFormat>
  <Paragraphs>105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sohne</vt:lpstr>
      <vt:lpstr>system-ui</vt:lpstr>
      <vt:lpstr>Office Theme</vt:lpstr>
      <vt:lpstr>Jenkins- Introduction</vt:lpstr>
      <vt:lpstr>PowerPoint Presentation</vt:lpstr>
      <vt:lpstr>PowerPoint Presentation</vt:lpstr>
      <vt:lpstr>Architecture</vt:lpstr>
      <vt:lpstr>PowerPoint Presentation</vt:lpstr>
      <vt:lpstr>PowerPoint Presentation</vt:lpstr>
      <vt:lpstr>PowerPoint Presentation</vt:lpstr>
      <vt:lpstr>PowerPoint Presentation</vt:lpstr>
      <vt:lpstr>How Jenkins Master and Slave Architecture works? </vt:lpstr>
      <vt:lpstr>PowerPoint Presentation</vt:lpstr>
      <vt:lpstr>PowerPoint Presentation</vt:lpstr>
      <vt:lpstr>How to change Home Directory:</vt:lpstr>
      <vt:lpstr>PowerPoint Presentation</vt:lpstr>
      <vt:lpstr>PowerPoint Presentation</vt:lpstr>
      <vt:lpstr>Manage user</vt:lpstr>
      <vt:lpstr>Create and manage user roles</vt:lpstr>
      <vt:lpstr>PowerPoint Presentation</vt:lpstr>
      <vt:lpstr>PowerPoint Presentation</vt:lpstr>
      <vt:lpstr>Authorization and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Jenkins- Introduction</dc:title>
  <dc:creator>Muthuramanathan Manickam</dc:creator>
  <cp:lastModifiedBy>Muthuramanathan Manickam</cp:lastModifiedBy>
  <cp:revision>42</cp:revision>
  <dcterms:created xsi:type="dcterms:W3CDTF">2024-02-19T09:10:30Z</dcterms:created>
  <dcterms:modified xsi:type="dcterms:W3CDTF">2024-02-25T03:05:31Z</dcterms:modified>
</cp:coreProperties>
</file>